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19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71152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b93a8721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b93a87216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8b93a87216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b93a8721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b93a87216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8b93a87216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93a8721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93a87216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8b93a87216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9" name="Google Shape;249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b93a8721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b93a87216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8b93a87216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b93a872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b93a87216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8b93a87216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93a8721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b93a8721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8b93a87216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93a8721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93a87216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b93a87216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93a8721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93a87216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b93a87216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9" name="Google Shape;309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6fc67e9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6fc67e940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86fc67e94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b93a8721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b93a87216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8b93a87216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4" name="Google Shape;33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6" name="Google Shape;34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93a8721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b93a8721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8b93a8721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b93a8721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b93a8721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8b93a8721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93a8721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93a87216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8b93a87216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b93a8721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b93a87216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8b93a8721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b93a8721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b93a8721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8b93a87216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Ajax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intro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received  in json format data on the client side</a:t>
            </a: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jQuery json functions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325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let response = </a:t>
            </a:r>
            <a:r>
              <a:rPr lang="en-US" sz="2350">
                <a:solidFill>
                  <a:schemeClr val="lt1"/>
                </a:solidFill>
              </a:rPr>
              <a:t>{"name":"John","age":30,"city":"New York"};</a:t>
            </a:r>
            <a:endParaRPr sz="235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let parsedResponse = jQuery.</a:t>
            </a:r>
            <a:r>
              <a:rPr lang="en-US" sz="2400">
                <a:solidFill>
                  <a:srgbClr val="F2A818"/>
                </a:solidFill>
              </a:rPr>
              <a:t>parseJSON</a:t>
            </a:r>
            <a:r>
              <a:rPr lang="en-US" sz="2400" b="0">
                <a:solidFill>
                  <a:srgbClr val="0C343D"/>
                </a:solidFill>
              </a:rPr>
              <a:t>( </a:t>
            </a:r>
            <a:r>
              <a:rPr lang="en-US" sz="2400">
                <a:solidFill>
                  <a:schemeClr val="dk2"/>
                </a:solidFill>
              </a:rPr>
              <a:t>response</a:t>
            </a:r>
            <a:r>
              <a:rPr lang="en-US" sz="2400" b="0">
                <a:solidFill>
                  <a:srgbClr val="0C343D"/>
                </a:solidFill>
              </a:rPr>
              <a:t> );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if( parsedResponse.name === ‘John’) { </a:t>
            </a:r>
            <a:endParaRPr sz="2400" b="0">
              <a:solidFill>
                <a:srgbClr val="0C343D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alert( parsedResponse.name );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}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b="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data in json format from the client side to the server</a:t>
            </a: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jQuery json functions</a:t>
            </a:r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325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let personData = </a:t>
            </a:r>
            <a:r>
              <a:rPr lang="en-US" sz="2350">
                <a:solidFill>
                  <a:schemeClr val="lt1"/>
                </a:solidFill>
              </a:rPr>
              <a:t>{name:"John",</a:t>
            </a:r>
            <a:endParaRPr sz="2350">
              <a:solidFill>
                <a:schemeClr val="lt1"/>
              </a:solidFill>
            </a:endParaRPr>
          </a:p>
          <a:p>
            <a:pPr marL="2743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>
                <a:solidFill>
                  <a:schemeClr val="lt1"/>
                </a:solidFill>
              </a:rPr>
              <a:t>age:30,</a:t>
            </a:r>
            <a:endParaRPr sz="2350">
              <a:solidFill>
                <a:schemeClr val="lt1"/>
              </a:solidFill>
            </a:endParaRPr>
          </a:p>
          <a:p>
            <a:pPr marL="2743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>
                <a:solidFill>
                  <a:schemeClr val="lt1"/>
                </a:solidFill>
              </a:rPr>
              <a:t>city:"New York"};</a:t>
            </a:r>
            <a:endParaRPr sz="235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//prepare before sending to the server via ajax</a:t>
            </a:r>
            <a:endParaRPr sz="2400" b="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body" idx="1"/>
          </p:nvPr>
        </p:nvSpPr>
        <p:spPr>
          <a:xfrm>
            <a:off x="2065500" y="1121150"/>
            <a:ext cx="7587300" cy="28728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i="1">
                <a:latin typeface="Arial"/>
                <a:ea typeface="Arial"/>
                <a:cs typeface="Arial"/>
                <a:sym typeface="Arial"/>
              </a:rPr>
              <a:t>json</a:t>
            </a:r>
            <a:endParaRPr sz="23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{"name":"John","age":30,"city":"New York"}</a:t>
            </a:r>
            <a:endParaRPr sz="235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3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json vs. javaScript object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body" idx="4294967295"/>
          </p:nvPr>
        </p:nvSpPr>
        <p:spPr>
          <a:xfrm>
            <a:off x="2328925" y="2979475"/>
            <a:ext cx="4143900" cy="23622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C343D"/>
                </a:solidFill>
              </a:rPr>
              <a:t>javaScript object</a:t>
            </a:r>
            <a:endParaRPr sz="2400">
              <a:solidFill>
                <a:srgbClr val="0C343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	name:"John",</a:t>
            </a:r>
            <a:endParaRPr sz="235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age:30,</a:t>
            </a:r>
            <a:endParaRPr sz="235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5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city:"New York" }</a:t>
            </a:r>
            <a:endParaRPr sz="235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Ajax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AJAX allows you to -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Read data from a web server - after the page has loaded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a web page without reloading the page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Send data to a web server - in the background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67" name="Google Shape;267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 =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synchronous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avaScript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 is not a programming language.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 just uses a combination of: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browser built-in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XMLHttpRequest object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(to request data from a web server)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and HTML DOM (to display or use the data)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8" name="Google Shape;268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76" name="Google Shape;276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How AJAX Works</a:t>
            </a:r>
            <a:endParaRPr sz="22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An event occurs in a web page (the page is loaded, a button is clicked)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An XMLHttpRequest object is created by JavaScript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XMLHttpRequest object sends a request to a web server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server processes the request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server sends a response back to the web page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The response is read by JavaScript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Proper action ( like page update ) is performed by JavaScript,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F2A818"/>
                </a:solidFill>
              </a:rPr>
              <a:t>without reloading the current page</a:t>
            </a:r>
            <a:endParaRPr sz="2500" b="1">
              <a:solidFill>
                <a:srgbClr val="F2A818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500"/>
              <a:buChar char="+"/>
            </a:pPr>
            <a:r>
              <a:rPr lang="en-US" sz="2500" b="1">
                <a:solidFill>
                  <a:srgbClr val="F2A818"/>
                </a:solidFill>
              </a:rPr>
              <a:t>better UX</a:t>
            </a:r>
            <a:endParaRPr sz="2500" b="1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en-US" sz="3000" b="1" dirty="0" smtClean="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en-US" sz="3000" b="1" dirty="0" smtClean="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 b="1" dirty="0" err="1" smtClean="0">
                <a:solidFill>
                  <a:schemeClr val="dk1"/>
                </a:solidFill>
              </a:rPr>
              <a:t>jQuery.ajax</a:t>
            </a:r>
            <a:r>
              <a:rPr lang="en-US" sz="3000" b="1" dirty="0">
                <a:solidFill>
                  <a:schemeClr val="dk1"/>
                </a:solidFill>
              </a:rPr>
              <a:t>( </a:t>
            </a:r>
            <a:r>
              <a:rPr lang="en-US" sz="3000" b="1" dirty="0" err="1">
                <a:solidFill>
                  <a:schemeClr val="dk1"/>
                </a:solidFill>
              </a:rPr>
              <a:t>url</a:t>
            </a:r>
            <a:r>
              <a:rPr lang="en-US" sz="3000" b="1" dirty="0">
                <a:solidFill>
                  <a:schemeClr val="dk1"/>
                </a:solidFill>
              </a:rPr>
              <a:t> [, settings ] )</a:t>
            </a: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 GET 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body" idx="1"/>
          </p:nvPr>
        </p:nvSpPr>
        <p:spPr>
          <a:xfrm>
            <a:off x="605008" y="1617785"/>
            <a:ext cx="10961400" cy="491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800" dirty="0"/>
              <a:t>$('#search').on('click', function(e){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</a:t>
            </a:r>
            <a:r>
              <a:rPr lang="en-US" sz="1800" dirty="0" err="1"/>
              <a:t>e.preventDefault</a:t>
            </a:r>
            <a:r>
              <a:rPr lang="en-US" sz="1800" dirty="0" smtClean="0"/>
              <a:t>();</a:t>
            </a:r>
            <a:endParaRPr lang="en-US" sz="1800" dirty="0"/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let </a:t>
            </a:r>
            <a:r>
              <a:rPr lang="en-US" sz="1800" dirty="0" err="1"/>
              <a:t>searchString</a:t>
            </a:r>
            <a:r>
              <a:rPr lang="en-US" sz="1800" dirty="0"/>
              <a:t> = $('input[name=search]').</a:t>
            </a:r>
            <a:r>
              <a:rPr lang="en-US" sz="1800" dirty="0" err="1"/>
              <a:t>val</a:t>
            </a:r>
            <a:r>
              <a:rPr lang="en-US" sz="1800" dirty="0" smtClean="0"/>
              <a:t>();    </a:t>
            </a:r>
            <a:endParaRPr lang="en-US" sz="1800" dirty="0"/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</a:t>
            </a:r>
            <a:r>
              <a:rPr lang="en-US" sz="1800" dirty="0">
                <a:solidFill>
                  <a:srgbClr val="FFC000"/>
                </a:solidFill>
              </a:rPr>
              <a:t>$.ajax</a:t>
            </a:r>
            <a:r>
              <a:rPr lang="en-US" sz="1800" dirty="0"/>
              <a:t>({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>
                <a:solidFill>
                  <a:srgbClr val="FFC000"/>
                </a:solidFill>
              </a:rPr>
              <a:t>url:</a:t>
            </a:r>
            <a:r>
              <a:rPr lang="en-US" sz="1800" dirty="0"/>
              <a:t> './</a:t>
            </a:r>
            <a:r>
              <a:rPr lang="en-US" sz="1800" dirty="0" err="1"/>
              <a:t>file.php</a:t>
            </a:r>
            <a:r>
              <a:rPr lang="en-US" sz="1800" dirty="0"/>
              <a:t>',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>
                <a:solidFill>
                  <a:srgbClr val="FFC000"/>
                </a:solidFill>
              </a:rPr>
              <a:t>            type: </a:t>
            </a:r>
            <a:r>
              <a:rPr lang="en-US" sz="1800" dirty="0"/>
              <a:t>'get',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>
                <a:solidFill>
                  <a:srgbClr val="FFC000"/>
                </a:solidFill>
              </a:rPr>
              <a:t>data:</a:t>
            </a:r>
            <a:r>
              <a:rPr lang="en-US" sz="1800" dirty="0"/>
              <a:t> 'search=' + </a:t>
            </a:r>
            <a:r>
              <a:rPr lang="en-US" sz="1800" dirty="0" err="1"/>
              <a:t>searchString</a:t>
            </a:r>
            <a:r>
              <a:rPr lang="en-US" sz="1800" dirty="0"/>
              <a:t>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 err="1">
                <a:solidFill>
                  <a:srgbClr val="FFC000"/>
                </a:solidFill>
              </a:rPr>
              <a:t>dataType</a:t>
            </a:r>
            <a:r>
              <a:rPr lang="en-US" sz="1800" dirty="0">
                <a:solidFill>
                  <a:srgbClr val="FFC000"/>
                </a:solidFill>
              </a:rPr>
              <a:t>:</a:t>
            </a:r>
            <a:r>
              <a:rPr lang="en-US" sz="1800" dirty="0"/>
              <a:t> '</a:t>
            </a:r>
            <a:r>
              <a:rPr lang="en-US" sz="1800" dirty="0" err="1"/>
              <a:t>json</a:t>
            </a:r>
            <a:r>
              <a:rPr lang="en-US" sz="1800" dirty="0"/>
              <a:t>',     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>
                <a:solidFill>
                  <a:srgbClr val="FFC000"/>
                </a:solidFill>
              </a:rPr>
              <a:t>success:</a:t>
            </a:r>
            <a:r>
              <a:rPr lang="en-US" sz="1800" dirty="0"/>
              <a:t> function( response ) 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  //console.log( response )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},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</a:t>
            </a:r>
            <a:r>
              <a:rPr lang="en-US" sz="1800" dirty="0">
                <a:solidFill>
                  <a:srgbClr val="FFC000"/>
                </a:solidFill>
              </a:rPr>
              <a:t>error:</a:t>
            </a:r>
            <a:r>
              <a:rPr lang="en-US" sz="1800" dirty="0"/>
              <a:t> function( </a:t>
            </a:r>
            <a:r>
              <a:rPr lang="en-US" sz="1800" dirty="0" err="1"/>
              <a:t>xhr</a:t>
            </a:r>
            <a:r>
              <a:rPr lang="en-US" sz="1800" dirty="0"/>
              <a:t>, </a:t>
            </a:r>
            <a:r>
              <a:rPr lang="en-US" sz="1800" dirty="0" err="1"/>
              <a:t>ajaxOptions</a:t>
            </a:r>
            <a:r>
              <a:rPr lang="en-US" sz="1800" dirty="0"/>
              <a:t>, </a:t>
            </a:r>
            <a:r>
              <a:rPr lang="en-US" sz="1800" dirty="0" err="1"/>
              <a:t>thrownError</a:t>
            </a:r>
            <a:r>
              <a:rPr lang="en-US" sz="1800" dirty="0"/>
              <a:t> ) 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 console.log( </a:t>
            </a:r>
            <a:r>
              <a:rPr lang="en-US" sz="1800" dirty="0" err="1"/>
              <a:t>thrownError</a:t>
            </a:r>
            <a:r>
              <a:rPr lang="en-US" sz="1800" dirty="0"/>
              <a:t> )            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}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});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});</a:t>
            </a:r>
            <a:endParaRPr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ajax </a:t>
            </a:r>
            <a:r>
              <a:rPr lang="en-US" dirty="0" smtClean="0"/>
              <a:t>POST</a:t>
            </a:r>
            <a:endParaRPr dirty="0"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body" idx="1"/>
          </p:nvPr>
        </p:nvSpPr>
        <p:spPr>
          <a:xfrm>
            <a:off x="605008" y="1617785"/>
            <a:ext cx="10961400" cy="491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800" dirty="0"/>
              <a:t>$('#login').on('click', function(e){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</a:t>
            </a:r>
            <a:r>
              <a:rPr lang="en-US" sz="1800" dirty="0" err="1"/>
              <a:t>e.preventDefault</a:t>
            </a:r>
            <a:r>
              <a:rPr lang="en-US" sz="1800" dirty="0"/>
              <a:t>();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let </a:t>
            </a:r>
            <a:r>
              <a:rPr lang="en-US" sz="1800" dirty="0" err="1"/>
              <a:t>userName</a:t>
            </a:r>
            <a:r>
              <a:rPr lang="en-US" sz="1800" dirty="0"/>
              <a:t> = $('input[name=username]').</a:t>
            </a:r>
            <a:r>
              <a:rPr lang="en-US" sz="1800" dirty="0" err="1"/>
              <a:t>val</a:t>
            </a:r>
            <a:r>
              <a:rPr lang="en-US" sz="1800" dirty="0"/>
              <a:t>(),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password = $('input[name=password]').</a:t>
            </a:r>
            <a:r>
              <a:rPr lang="en-US" sz="1800" dirty="0" err="1"/>
              <a:t>val</a:t>
            </a:r>
            <a:r>
              <a:rPr lang="en-US" sz="1800" dirty="0"/>
              <a:t>();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</a:t>
            </a:r>
            <a:r>
              <a:rPr lang="en-US" sz="1800" dirty="0">
                <a:solidFill>
                  <a:srgbClr val="FFC000"/>
                </a:solidFill>
              </a:rPr>
              <a:t>$.ajax</a:t>
            </a:r>
            <a:r>
              <a:rPr lang="en-US" sz="1800" dirty="0"/>
              <a:t>({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url:</a:t>
            </a:r>
            <a:r>
              <a:rPr lang="en-US" sz="1800" dirty="0"/>
              <a:t> '</a:t>
            </a:r>
            <a:r>
              <a:rPr lang="en-US" sz="1800" dirty="0" err="1"/>
              <a:t>file.php</a:t>
            </a:r>
            <a:r>
              <a:rPr lang="en-US" sz="1800" dirty="0"/>
              <a:t>',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type:</a:t>
            </a:r>
            <a:r>
              <a:rPr lang="en-US" sz="1800" dirty="0"/>
              <a:t> 'post',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data:</a:t>
            </a:r>
            <a:r>
              <a:rPr lang="en-US" sz="1800" dirty="0"/>
              <a:t> 'username=' + </a:t>
            </a:r>
            <a:r>
              <a:rPr lang="en-US" sz="1800" dirty="0" err="1"/>
              <a:t>userName</a:t>
            </a:r>
            <a:r>
              <a:rPr lang="en-US" sz="1800" dirty="0"/>
              <a:t> + '&amp;password=' + password,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 err="1">
                <a:solidFill>
                  <a:srgbClr val="FFC000"/>
                </a:solidFill>
              </a:rPr>
              <a:t>dataType</a:t>
            </a:r>
            <a:r>
              <a:rPr lang="en-US" sz="1800" dirty="0">
                <a:solidFill>
                  <a:srgbClr val="FFC000"/>
                </a:solidFill>
              </a:rPr>
              <a:t>:</a:t>
            </a:r>
            <a:r>
              <a:rPr lang="en-US" sz="1800" dirty="0"/>
              <a:t> '</a:t>
            </a:r>
            <a:r>
              <a:rPr lang="en-US" sz="1800" dirty="0" err="1"/>
              <a:t>json</a:t>
            </a:r>
            <a:r>
              <a:rPr lang="en-US" sz="1800" dirty="0"/>
              <a:t>',     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success:</a:t>
            </a:r>
            <a:r>
              <a:rPr lang="en-US" sz="1800" dirty="0"/>
              <a:t> function( response ) 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//process response 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},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</a:t>
            </a:r>
            <a:r>
              <a:rPr lang="en-US" sz="1800" dirty="0">
                <a:solidFill>
                  <a:srgbClr val="FFC000"/>
                </a:solidFill>
              </a:rPr>
              <a:t>error:</a:t>
            </a:r>
            <a:r>
              <a:rPr lang="en-US" sz="1800" dirty="0"/>
              <a:t> function(</a:t>
            </a:r>
            <a:r>
              <a:rPr lang="en-US" sz="1800" dirty="0" err="1"/>
              <a:t>xhr</a:t>
            </a:r>
            <a:r>
              <a:rPr lang="en-US" sz="1800" dirty="0"/>
              <a:t>, </a:t>
            </a:r>
            <a:r>
              <a:rPr lang="en-US" sz="1800" dirty="0" err="1"/>
              <a:t>ajaxOptions</a:t>
            </a:r>
            <a:r>
              <a:rPr lang="en-US" sz="1800" dirty="0"/>
              <a:t>, </a:t>
            </a:r>
            <a:r>
              <a:rPr lang="en-US" sz="1800" dirty="0" err="1"/>
              <a:t>thrownError</a:t>
            </a:r>
            <a:r>
              <a:rPr lang="en-US" sz="1800" dirty="0"/>
              <a:t>) {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    //process error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    }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   });</a:t>
            </a:r>
          </a:p>
          <a:p>
            <a:pPr marL="0" lvl="0" indent="0">
              <a:spcBef>
                <a:spcPts val="0"/>
              </a:spcBef>
            </a:pPr>
            <a:r>
              <a:rPr lang="en-US" sz="1800" dirty="0"/>
              <a:t>   })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82318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JSON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Ajax</a:t>
            </a:r>
            <a:endParaRPr sz="1800"/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using Ajax with jQuery</a:t>
            </a:r>
            <a:endParaRPr sz="18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 1</a:t>
            </a:r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Arial"/>
              <a:buAutoNum type="arabicPeriod"/>
            </a:pPr>
            <a:r>
              <a:rPr lang="en-US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Като използвате Ajax и БД направете търсачка, която след въвеждане на 4 символа в полето за търсене дава предложения за вариантите на търсената от вас дума. Вариантите съдържат в себе си въведения стринг.</a:t>
            </a:r>
            <a:endParaRPr sz="1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Arial"/>
              <a:buAutoNum type="arabicPeriod"/>
            </a:pPr>
            <a:r>
              <a:rPr lang="en-US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*След избор на дума от предлаганите думи или натискане на бутона за търсене без да е избрана дума/стринг от предложените, но е въведен стринг за търсене в полето, в браузъра се отпечатват всички стрингове, съдържащи търсения стринг/избраната дума или думи от предлаганите без да се презарежда страницата.</a:t>
            </a:r>
            <a:endParaRPr sz="1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Arial"/>
              <a:buAutoNum type="arabicPeriod"/>
            </a:pPr>
            <a:r>
              <a:rPr lang="en-US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*Направете страниране на резултатите. Прелистването на резултатите става без презареждане на страницата</a:t>
            </a:r>
            <a:endParaRPr sz="1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Tip.</a:t>
            </a:r>
            <a:r>
              <a:rPr lang="en-US" sz="1800">
                <a:solidFill>
                  <a:srgbClr val="595959"/>
                </a:solidFill>
              </a:rPr>
              <a:t> Предлаганите стрингове са въведени в таблица в БД. Използвайте GET заявка.</a:t>
            </a:r>
            <a:endParaRPr sz="180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319" name="Google Shape;31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1</a:t>
            </a:r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Arial"/>
              <a:buAutoNum type="arabicPeriod"/>
            </a:pPr>
            <a:r>
              <a:rPr lang="en-US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Създайте система за рейтинг на постове. Всеки пост има бутон за харесване. При натискане на бутона за харесване той се превръща в бутон за нехаресване. До бутона има число, което отброява харесванията. Всяко натискане на Like добавя 1 към това число. Всяко натискане на Unlike, отнема 1.</a:t>
            </a:r>
            <a:endParaRPr sz="1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Arial"/>
              <a:buAutoNum type="arabicPeriod"/>
            </a:pPr>
            <a:r>
              <a:rPr lang="en-US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*Направете рейтинг систем, в която потребителя въвежда или избира число от 1 до 10. В зависимост от натрупания рейтинг, под всеки пост за изобразени 5 звезди и звездите са оцветени в цвят в зависимост от натрупания рейтинг. Ако рейтинга е 0 - звездите нямат цвят. Промяната на оцветяването на звездите става без презареждане на страницата.</a:t>
            </a:r>
            <a:endParaRPr sz="1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95959"/>
                </a:solidFill>
              </a:rPr>
              <a:t>Tip.</a:t>
            </a:r>
            <a:r>
              <a:rPr lang="en-US" sz="1800">
                <a:solidFill>
                  <a:srgbClr val="595959"/>
                </a:solidFill>
              </a:rPr>
              <a:t> Рейтингът се записва в БД. Използвайте POST заявка.</a:t>
            </a:r>
            <a:endParaRPr sz="180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50" name="Google Shape;350;p3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n-US" sz="22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(JavaScript Object Notation)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lightweight data-interchange format.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easy for humans to read and write.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easy for machines to parse and generate.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commonly </a:t>
            </a: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for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transmitting data in web applications -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sending some data from the server to the client, so it can be displayed on a web page, or vice versa</a:t>
            </a: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 data in json format to send it from the server with </a:t>
            </a:r>
            <a:r>
              <a:rPr lang="en-US" sz="2300" b="1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json_encode()</a:t>
            </a:r>
            <a:endParaRPr sz="4100" b="1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json functions</a:t>
            </a: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882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$arr =</a:t>
            </a:r>
            <a:r>
              <a:rPr lang="en-US" sz="2350"/>
              <a:t> </a:t>
            </a:r>
            <a:r>
              <a:rPr lang="en-US" sz="2350" b="0">
                <a:solidFill>
                  <a:srgbClr val="000000"/>
                </a:solidFill>
              </a:rPr>
              <a:t>[ ‘name’ =&gt; </a:t>
            </a:r>
            <a:r>
              <a:rPr lang="en-US" sz="2350" b="0">
                <a:solidFill>
                  <a:srgbClr val="F2A818"/>
                </a:solidFill>
              </a:rPr>
              <a:t>"John", </a:t>
            </a:r>
            <a:r>
              <a:rPr lang="en-US" sz="2350" b="0">
                <a:solidFill>
                  <a:srgbClr val="000000"/>
                </a:solidFill>
              </a:rPr>
              <a:t>‘age’ =&gt; </a:t>
            </a:r>
            <a:r>
              <a:rPr lang="en-US" sz="2350" b="0">
                <a:solidFill>
                  <a:srgbClr val="F2A818"/>
                </a:solidFill>
              </a:rPr>
              <a:t>30, </a:t>
            </a:r>
            <a:r>
              <a:rPr lang="en-US" sz="2350" b="0">
                <a:solidFill>
                  <a:srgbClr val="000000"/>
                </a:solidFill>
              </a:rPr>
              <a:t>‘city’ =&gt; </a:t>
            </a:r>
            <a:r>
              <a:rPr lang="en-US" sz="2350" b="0">
                <a:solidFill>
                  <a:srgbClr val="F2A818"/>
                </a:solidFill>
              </a:rPr>
              <a:t>"New York" </a:t>
            </a:r>
            <a:r>
              <a:rPr lang="en-US" sz="2350" b="0">
                <a:solidFill>
                  <a:srgbClr val="000000"/>
                </a:solidFill>
              </a:rPr>
              <a:t>] </a:t>
            </a:r>
            <a:endParaRPr sz="2350" b="0"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1"/>
          </p:nvPr>
        </p:nvSpPr>
        <p:spPr>
          <a:xfrm>
            <a:off x="615300" y="3102750"/>
            <a:ext cx="10961400" cy="1832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$json_arr =</a:t>
            </a:r>
            <a:r>
              <a:rPr lang="en-US" sz="2350"/>
              <a:t> </a:t>
            </a:r>
            <a:r>
              <a:rPr lang="en-US" sz="2350">
                <a:solidFill>
                  <a:srgbClr val="F2A818"/>
                </a:solidFill>
              </a:rPr>
              <a:t>json_encode</a:t>
            </a:r>
            <a:r>
              <a:rPr lang="en-US" sz="2350"/>
              <a:t>( $arr );</a:t>
            </a:r>
            <a:endParaRPr sz="235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5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50"/>
              <a:t>echo $arr; //</a:t>
            </a:r>
            <a:r>
              <a:rPr lang="en-US" sz="2350">
                <a:solidFill>
                  <a:schemeClr val="lt1"/>
                </a:solidFill>
              </a:rPr>
              <a:t>{"name":"John","age":30,"city":"New York"}</a:t>
            </a:r>
            <a:endParaRPr sz="23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 data from json format to read it on the server with </a:t>
            </a:r>
            <a:r>
              <a:rPr lang="en-US" sz="2300" b="1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json_decode()</a:t>
            </a:r>
            <a:endParaRPr sz="4100" b="1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json functions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2797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&lt;?php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$jsonobj = '{"Peter":35,"Ben":37,"Joe":43}';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var_dump(json_decode($jsonarr, </a:t>
            </a:r>
            <a:r>
              <a:rPr lang="en-US" sz="2400">
                <a:solidFill>
                  <a:schemeClr val="lt1"/>
                </a:solidFill>
              </a:rPr>
              <a:t>true</a:t>
            </a:r>
            <a:r>
              <a:rPr lang="en-US" sz="2400" b="0">
                <a:solidFill>
                  <a:srgbClr val="0C343D"/>
                </a:solidFill>
              </a:rPr>
              <a:t>));</a:t>
            </a:r>
            <a:endParaRPr sz="2400" b="0">
              <a:solidFill>
                <a:srgbClr val="0C343D"/>
              </a:solidFill>
            </a:endParaRPr>
          </a:p>
          <a:p>
            <a:pPr marL="41148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C343D"/>
                </a:solidFill>
              </a:rPr>
              <a:t>//</a:t>
            </a:r>
            <a:r>
              <a:rPr lang="en-US" sz="1800" b="0">
                <a:solidFill>
                  <a:srgbClr val="F2A818"/>
                </a:solidFill>
              </a:rPr>
              <a:t>true as the 2nd parameter to receive an array</a:t>
            </a: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?&gt;</a:t>
            </a:r>
            <a:endParaRPr sz="2400">
              <a:solidFill>
                <a:srgbClr val="0C343D"/>
              </a:solidFill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15300" y="5411075"/>
            <a:ext cx="10961400" cy="743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array(3) { ["Peter"]=&gt; int(35) ["Ben"]=&gt; int(37) ["Joe"]=&gt; int(43) } </a:t>
            </a:r>
            <a:endParaRPr sz="2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 data in json format to send it from the server with </a:t>
            </a:r>
            <a:r>
              <a:rPr lang="en-US" sz="2300" b="1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json_encode()</a:t>
            </a:r>
            <a:endParaRPr sz="4100" b="1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json functions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882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$arr =</a:t>
            </a:r>
            <a:r>
              <a:rPr lang="en-US" sz="2350"/>
              <a:t> </a:t>
            </a:r>
            <a:r>
              <a:rPr lang="en-US" sz="2350" b="0">
                <a:solidFill>
                  <a:srgbClr val="000000"/>
                </a:solidFill>
              </a:rPr>
              <a:t>[ ‘name’ =&gt; </a:t>
            </a:r>
            <a:r>
              <a:rPr lang="en-US" sz="2350" b="0">
                <a:solidFill>
                  <a:srgbClr val="F2A818"/>
                </a:solidFill>
              </a:rPr>
              <a:t>"John", </a:t>
            </a:r>
            <a:r>
              <a:rPr lang="en-US" sz="2350" b="0">
                <a:solidFill>
                  <a:srgbClr val="000000"/>
                </a:solidFill>
              </a:rPr>
              <a:t>‘age’ =&gt; </a:t>
            </a:r>
            <a:r>
              <a:rPr lang="en-US" sz="2350" b="0">
                <a:solidFill>
                  <a:srgbClr val="F2A818"/>
                </a:solidFill>
              </a:rPr>
              <a:t>30, </a:t>
            </a:r>
            <a:r>
              <a:rPr lang="en-US" sz="2350" b="0">
                <a:solidFill>
                  <a:srgbClr val="000000"/>
                </a:solidFill>
              </a:rPr>
              <a:t>‘city’ =&gt; </a:t>
            </a:r>
            <a:r>
              <a:rPr lang="en-US" sz="2350" b="0">
                <a:solidFill>
                  <a:srgbClr val="F2A818"/>
                </a:solidFill>
              </a:rPr>
              <a:t>"New York" </a:t>
            </a:r>
            <a:r>
              <a:rPr lang="en-US" sz="2350" b="0">
                <a:solidFill>
                  <a:srgbClr val="000000"/>
                </a:solidFill>
              </a:rPr>
              <a:t>] </a:t>
            </a:r>
            <a:endParaRPr sz="2350" b="0"/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1"/>
          </p:nvPr>
        </p:nvSpPr>
        <p:spPr>
          <a:xfrm>
            <a:off x="615300" y="3102750"/>
            <a:ext cx="10961400" cy="1832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$json_arr =</a:t>
            </a:r>
            <a:r>
              <a:rPr lang="en-US" sz="2350"/>
              <a:t> </a:t>
            </a:r>
            <a:r>
              <a:rPr lang="en-US" sz="2350">
                <a:solidFill>
                  <a:srgbClr val="F2A818"/>
                </a:solidFill>
              </a:rPr>
              <a:t>json_encode</a:t>
            </a:r>
            <a:r>
              <a:rPr lang="en-US" sz="2350"/>
              <a:t>( $arr );</a:t>
            </a:r>
            <a:endParaRPr sz="235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5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50"/>
              <a:t>echo $arr; //</a:t>
            </a:r>
            <a:r>
              <a:rPr lang="en-US" sz="2350">
                <a:solidFill>
                  <a:schemeClr val="lt1"/>
                </a:solidFill>
              </a:rPr>
              <a:t>{"name":"John","age":30,"city":"New York"}</a:t>
            </a:r>
            <a:endParaRPr sz="23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body" idx="4294967295"/>
          </p:nvPr>
        </p:nvSpPr>
        <p:spPr>
          <a:xfrm>
            <a:off x="615275" y="1353875"/>
            <a:ext cx="11379900" cy="3705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 data to json format to send it to the server </a:t>
            </a:r>
            <a:endParaRPr sz="2300"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jQuery json functions</a:t>
            </a:r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1"/>
          </p:nvPr>
        </p:nvSpPr>
        <p:spPr>
          <a:xfrm>
            <a:off x="615300" y="1939500"/>
            <a:ext cx="10961400" cy="2797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&lt;?php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$jsonobj = '{"Peter":35,"Ben":37,"Joe":43}';</a:t>
            </a: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0C343D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var_dump(json_decode($jsonarr, </a:t>
            </a:r>
            <a:r>
              <a:rPr lang="en-US" sz="2400">
                <a:solidFill>
                  <a:schemeClr val="lt1"/>
                </a:solidFill>
              </a:rPr>
              <a:t>true</a:t>
            </a:r>
            <a:r>
              <a:rPr lang="en-US" sz="2400" b="0">
                <a:solidFill>
                  <a:srgbClr val="0C343D"/>
                </a:solidFill>
              </a:rPr>
              <a:t>));</a:t>
            </a:r>
            <a:endParaRPr sz="2400" b="0">
              <a:solidFill>
                <a:srgbClr val="0C343D"/>
              </a:solidFill>
            </a:endParaRPr>
          </a:p>
          <a:p>
            <a:pPr marL="41148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C343D"/>
                </a:solidFill>
              </a:rPr>
              <a:t>//</a:t>
            </a:r>
            <a:r>
              <a:rPr lang="en-US" sz="1800" b="0">
                <a:solidFill>
                  <a:srgbClr val="F2A818"/>
                </a:solidFill>
              </a:rPr>
              <a:t>true as the 2nd parameter to receive an array</a:t>
            </a:r>
            <a:endParaRPr sz="1800" b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rgbClr val="0C343D"/>
                </a:solidFill>
              </a:rPr>
              <a:t>?&gt;</a:t>
            </a:r>
            <a:endParaRPr sz="2400">
              <a:solidFill>
                <a:srgbClr val="0C343D"/>
              </a:solidFill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body" idx="1"/>
          </p:nvPr>
        </p:nvSpPr>
        <p:spPr>
          <a:xfrm>
            <a:off x="615300" y="5411075"/>
            <a:ext cx="10961400" cy="743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array(3) { ["Peter"]=&gt; int(35) ["Ben"]=&gt; int(37) ["Joe"]=&gt; int(43) } </a:t>
            </a:r>
            <a:endParaRPr sz="2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1306</Words>
  <Application>Microsoft Office PowerPoint</Application>
  <PresentationFormat>По избор</PresentationFormat>
  <Paragraphs>250</Paragraphs>
  <Slides>25</Slides>
  <Notes>25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25</vt:i4>
      </vt:variant>
    </vt:vector>
  </HeadingPairs>
  <TitlesOfParts>
    <vt:vector size="31" baseType="lpstr">
      <vt:lpstr>Arial</vt:lpstr>
      <vt:lpstr>Roboto</vt:lpstr>
      <vt:lpstr>Consolas</vt:lpstr>
      <vt:lpstr>Calibri</vt:lpstr>
      <vt:lpstr>Noto Sans Symbols</vt:lpstr>
      <vt:lpstr>1_SoftUni3_1</vt:lpstr>
      <vt:lpstr>Ajax  intro  </vt:lpstr>
      <vt:lpstr>Table of Contents</vt:lpstr>
      <vt:lpstr>Презентация на PowerPoint</vt:lpstr>
      <vt:lpstr>JSON</vt:lpstr>
      <vt:lpstr>JSON</vt:lpstr>
      <vt:lpstr>PHP json functions</vt:lpstr>
      <vt:lpstr>PHP json functions</vt:lpstr>
      <vt:lpstr>PHP json functions</vt:lpstr>
      <vt:lpstr>jQuery json functions</vt:lpstr>
      <vt:lpstr>jQuery json functions</vt:lpstr>
      <vt:lpstr>jQuery json functions</vt:lpstr>
      <vt:lpstr>json vs. javaScript object</vt:lpstr>
      <vt:lpstr>Презентация на PowerPoint</vt:lpstr>
      <vt:lpstr>ajax</vt:lpstr>
      <vt:lpstr>ajax</vt:lpstr>
      <vt:lpstr>ajax</vt:lpstr>
      <vt:lpstr>ajax</vt:lpstr>
      <vt:lpstr>ajax GET </vt:lpstr>
      <vt:lpstr>ajax POST</vt:lpstr>
      <vt:lpstr>Презентация на PowerPoint</vt:lpstr>
      <vt:lpstr>Task 1</vt:lpstr>
      <vt:lpstr>Task 2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 intro</dc:title>
  <dc:creator>Milena</dc:creator>
  <cp:lastModifiedBy>Ariel</cp:lastModifiedBy>
  <cp:revision>6</cp:revision>
  <dcterms:modified xsi:type="dcterms:W3CDTF">2020-07-04T07:54:10Z</dcterms:modified>
</cp:coreProperties>
</file>